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60" r:id="rId4"/>
    <p:sldId id="279" r:id="rId5"/>
    <p:sldId id="280" r:id="rId6"/>
    <p:sldId id="281" r:id="rId7"/>
    <p:sldId id="284" r:id="rId8"/>
    <p:sldId id="261" r:id="rId9"/>
    <p:sldId id="263" r:id="rId10"/>
    <p:sldId id="268" r:id="rId11"/>
    <p:sldId id="277" r:id="rId12"/>
    <p:sldId id="278" r:id="rId13"/>
    <p:sldId id="282" r:id="rId14"/>
    <p:sldId id="283"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7CEF00-239E-4C72-8145-788177962811}" type="datetimeFigureOut">
              <a:rPr lang="tr-TR" smtClean="0"/>
              <a:t>8.09.2020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329671-3D30-4259-8923-225C593F84C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meslekitanitim.meb.gov.tr/"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5D1A642-E92C-424C-82A3-248D2275E38A}" type="slidenum">
              <a:rPr lang="tr-TR" smtClean="0"/>
              <a:pPr/>
              <a:t>11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KAYNAK: http://www.belgeler.com</a:t>
            </a:r>
          </a:p>
          <a:p>
            <a:r>
              <a:rPr lang="tr-TR" dirty="0" smtClean="0"/>
              <a:t>             </a:t>
            </a:r>
            <a:r>
              <a:rPr lang="tr-TR" dirty="0" smtClean="0">
                <a:hlinkClick r:id="rId3"/>
              </a:rPr>
              <a:t>http://meslekitanitim.meb.gov.tr/</a:t>
            </a:r>
            <a:endParaRPr lang="tr-TR" dirty="0"/>
          </a:p>
        </p:txBody>
      </p:sp>
      <p:sp>
        <p:nvSpPr>
          <p:cNvPr id="4" name="3 Slayt Numarası Yer Tutucusu"/>
          <p:cNvSpPr>
            <a:spLocks noGrp="1"/>
          </p:cNvSpPr>
          <p:nvPr>
            <p:ph type="sldNum" sz="quarter" idx="10"/>
          </p:nvPr>
        </p:nvSpPr>
        <p:spPr/>
        <p:txBody>
          <a:bodyPr/>
          <a:lstStyle/>
          <a:p>
            <a:fld id="{6B329671-3D30-4259-8923-225C593F84C5}" type="slidenum">
              <a:rPr lang="tr-TR" smtClean="0"/>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73D26A7-C243-4E61-95D2-F589F5A7D56D}" type="datetimeFigureOut">
              <a:rPr lang="tr-TR" smtClean="0"/>
              <a:t>8.09.2020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53C7D7-8BCB-4F02-A1E3-5E18AAD0FC1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D26A7-C243-4E61-95D2-F589F5A7D56D}" type="datetimeFigureOut">
              <a:rPr lang="tr-TR" smtClean="0"/>
              <a:t>8.09.2020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3C7D7-8BCB-4F02-A1E3-5E18AAD0FC1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p>
            <a:fld id="{EA5D1E59-15A7-4332-BA0B-CA0F8DC312E4}" type="slidenum">
              <a:rPr lang="tr-TR"/>
              <a:pPr/>
              <a:t>1</a:t>
            </a:fld>
            <a:endParaRPr lang="tr-TR"/>
          </a:p>
        </p:txBody>
      </p:sp>
      <p:sp>
        <p:nvSpPr>
          <p:cNvPr id="7173" name="Rectangle 5"/>
          <p:cNvSpPr>
            <a:spLocks noChangeArrowheads="1"/>
          </p:cNvSpPr>
          <p:nvPr/>
        </p:nvSpPr>
        <p:spPr bwMode="auto">
          <a:xfrm>
            <a:off x="1043608" y="4509120"/>
            <a:ext cx="7772400" cy="1470025"/>
          </a:xfrm>
          <a:prstGeom prst="rect">
            <a:avLst/>
          </a:prstGeom>
          <a:noFill/>
          <a:ln w="9525">
            <a:noFill/>
            <a:miter lim="800000"/>
            <a:headEnd/>
            <a:tailEnd/>
          </a:ln>
          <a:effectLst/>
        </p:spPr>
        <p:txBody>
          <a:bodyPr anchor="ctr"/>
          <a:lstStyle/>
          <a:p>
            <a:endParaRPr lang="tr-TR" sz="5400" b="1" dirty="0">
              <a:solidFill>
                <a:srgbClr val="C80000"/>
              </a:solidFill>
              <a:effectLst/>
              <a:latin typeface="Papyrus" pitchFamily="66" charset="0"/>
            </a:endParaRPr>
          </a:p>
        </p:txBody>
      </p:sp>
      <p:pic>
        <p:nvPicPr>
          <p:cNvPr id="2" name="Resim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835696" y="1484784"/>
            <a:ext cx="5592699" cy="3960440"/>
          </a:xfrm>
          <a:prstGeom prst="rect">
            <a:avLst/>
          </a:prstGeom>
          <a:ln w="50800">
            <a:solidFill>
              <a:srgbClr val="FF0066"/>
            </a:solidFill>
          </a:ln>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02A1BE0-65E8-467F-9175-65F6D7F537A6}" type="slidenum">
              <a:rPr lang="tr-TR">
                <a:solidFill>
                  <a:srgbClr val="000000"/>
                </a:solidFill>
              </a:rPr>
              <a:pPr/>
              <a:t>10</a:t>
            </a:fld>
            <a:endParaRPr lang="tr-TR">
              <a:solidFill>
                <a:srgbClr val="000000"/>
              </a:solidFill>
            </a:endParaRPr>
          </a:p>
        </p:txBody>
      </p:sp>
      <p:sp>
        <p:nvSpPr>
          <p:cNvPr id="4101" name="AutoShape 5"/>
          <p:cNvSpPr>
            <a:spLocks noChangeArrowheads="1"/>
          </p:cNvSpPr>
          <p:nvPr/>
        </p:nvSpPr>
        <p:spPr bwMode="auto">
          <a:xfrm>
            <a:off x="285720" y="1500174"/>
            <a:ext cx="8497639" cy="4103017"/>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tr-TR" dirty="0">
              <a:solidFill>
                <a:srgbClr val="000000"/>
              </a:solidFill>
              <a:effectLst/>
            </a:endParaRPr>
          </a:p>
        </p:txBody>
      </p:sp>
      <p:sp>
        <p:nvSpPr>
          <p:cNvPr id="4103" name="Rectangle 7"/>
          <p:cNvSpPr>
            <a:spLocks noChangeArrowheads="1"/>
          </p:cNvSpPr>
          <p:nvPr/>
        </p:nvSpPr>
        <p:spPr bwMode="auto">
          <a:xfrm>
            <a:off x="34925" y="2205038"/>
            <a:ext cx="9109075" cy="4176712"/>
          </a:xfrm>
          <a:prstGeom prst="rect">
            <a:avLst/>
          </a:prstGeom>
          <a:noFill/>
          <a:ln w="9525">
            <a:noFill/>
            <a:miter lim="800000"/>
            <a:headEnd/>
            <a:tailEnd/>
          </a:ln>
          <a:effectLst/>
        </p:spPr>
        <p:txBody>
          <a:bodyPr/>
          <a:lstStyle/>
          <a:p>
            <a:pPr algn="ctr"/>
            <a:r>
              <a:rPr lang="tr-TR" sz="2400" u="sng" dirty="0">
                <a:solidFill>
                  <a:srgbClr val="00B0F0"/>
                </a:solidFill>
                <a:effectLst/>
                <a:latin typeface="Comic Sans MS"/>
                <a:ea typeface="Calibri"/>
                <a:cs typeface="Times New Roman"/>
              </a:rPr>
              <a:t>Muhasebe </a:t>
            </a:r>
            <a:r>
              <a:rPr lang="tr-TR" sz="2400" u="sng" dirty="0" smtClean="0">
                <a:solidFill>
                  <a:srgbClr val="00B0F0"/>
                </a:solidFill>
                <a:effectLst/>
                <a:latin typeface="Comic Sans MS"/>
                <a:ea typeface="Calibri"/>
                <a:cs typeface="Times New Roman"/>
              </a:rPr>
              <a:t>Finansman </a:t>
            </a:r>
            <a:r>
              <a:rPr lang="tr-TR" sz="2400" u="sng" dirty="0">
                <a:solidFill>
                  <a:srgbClr val="00B0F0"/>
                </a:solidFill>
                <a:effectLst/>
                <a:latin typeface="Comic Sans MS"/>
                <a:ea typeface="Calibri"/>
                <a:cs typeface="Times New Roman"/>
              </a:rPr>
              <a:t>alanından mezun olan öğrenciler, seçtikleri dal/meslekte </a:t>
            </a:r>
            <a:r>
              <a:rPr lang="tr-TR" sz="2400" u="sng" dirty="0" smtClean="0">
                <a:solidFill>
                  <a:srgbClr val="00B0F0"/>
                </a:solidFill>
                <a:effectLst/>
                <a:latin typeface="Comic Sans MS"/>
                <a:ea typeface="Calibri"/>
                <a:cs typeface="Times New Roman"/>
              </a:rPr>
              <a:t>kazandıkları </a:t>
            </a:r>
          </a:p>
          <a:p>
            <a:pPr algn="ctr"/>
            <a:r>
              <a:rPr lang="tr-TR" sz="2400" u="sng" dirty="0" smtClean="0">
                <a:solidFill>
                  <a:srgbClr val="00B0F0"/>
                </a:solidFill>
                <a:effectLst/>
                <a:latin typeface="Comic Sans MS"/>
                <a:ea typeface="Calibri"/>
                <a:cs typeface="Times New Roman"/>
              </a:rPr>
              <a:t>yeterlikler doğrultusunda;</a:t>
            </a:r>
          </a:p>
          <a:p>
            <a:pPr marL="342900" indent="-342900" algn="ctr">
              <a:buFont typeface="Wingdings" pitchFamily="2" charset="2"/>
              <a:buChar char="v"/>
            </a:pPr>
            <a:r>
              <a:rPr lang="tr-TR" sz="2400" dirty="0" smtClean="0">
                <a:solidFill>
                  <a:srgbClr val="00B0F0"/>
                </a:solidFill>
                <a:effectLst/>
                <a:latin typeface="Comic Sans MS"/>
                <a:ea typeface="Calibri"/>
                <a:cs typeface="Times New Roman"/>
              </a:rPr>
              <a:t>Finans</a:t>
            </a:r>
            <a:r>
              <a:rPr lang="tr-TR" sz="2400" dirty="0">
                <a:solidFill>
                  <a:srgbClr val="00B0F0"/>
                </a:solidFill>
                <a:effectLst/>
                <a:latin typeface="Comic Sans MS"/>
                <a:ea typeface="Calibri"/>
                <a:cs typeface="Times New Roman"/>
              </a:rPr>
              <a:t>, muhasebe ve dış ticaret gibi ticari </a:t>
            </a:r>
            <a:r>
              <a:rPr lang="tr-TR" sz="2400" dirty="0" smtClean="0">
                <a:solidFill>
                  <a:srgbClr val="00B0F0"/>
                </a:solidFill>
                <a:effectLst/>
                <a:latin typeface="Comic Sans MS"/>
                <a:ea typeface="Calibri"/>
                <a:cs typeface="Times New Roman"/>
              </a:rPr>
              <a:t>faaliyeti</a:t>
            </a:r>
          </a:p>
          <a:p>
            <a:pPr algn="ctr"/>
            <a:r>
              <a:rPr lang="tr-TR" sz="2400" dirty="0" smtClean="0">
                <a:solidFill>
                  <a:srgbClr val="00B0F0"/>
                </a:solidFill>
                <a:effectLst/>
                <a:latin typeface="Comic Sans MS"/>
                <a:ea typeface="Calibri"/>
                <a:cs typeface="Times New Roman"/>
              </a:rPr>
              <a:t>olan </a:t>
            </a:r>
            <a:r>
              <a:rPr lang="tr-TR" sz="2400" dirty="0">
                <a:solidFill>
                  <a:srgbClr val="00B0F0"/>
                </a:solidFill>
                <a:effectLst/>
                <a:latin typeface="Comic Sans MS"/>
                <a:ea typeface="Calibri"/>
                <a:cs typeface="Times New Roman"/>
              </a:rPr>
              <a:t>her türdeki </a:t>
            </a:r>
            <a:r>
              <a:rPr lang="tr-TR" sz="2400" dirty="0" smtClean="0">
                <a:solidFill>
                  <a:srgbClr val="00B0F0"/>
                </a:solidFill>
                <a:effectLst/>
                <a:latin typeface="Comic Sans MS"/>
                <a:ea typeface="Calibri"/>
                <a:cs typeface="Times New Roman"/>
              </a:rPr>
              <a:t>kurum/kuruluşlar,</a:t>
            </a:r>
          </a:p>
          <a:p>
            <a:pPr marL="342900" indent="-342900" algn="ctr">
              <a:buFont typeface="Wingdings" pitchFamily="2" charset="2"/>
              <a:buChar char="v"/>
            </a:pPr>
            <a:r>
              <a:rPr lang="tr-TR" sz="2400" dirty="0" smtClean="0">
                <a:solidFill>
                  <a:srgbClr val="00B0F0"/>
                </a:solidFill>
                <a:effectLst/>
                <a:latin typeface="Comic Sans MS"/>
                <a:ea typeface="Calibri"/>
                <a:cs typeface="Times New Roman"/>
              </a:rPr>
              <a:t>Muhasebe</a:t>
            </a:r>
            <a:r>
              <a:rPr lang="tr-TR" sz="2400" dirty="0">
                <a:solidFill>
                  <a:srgbClr val="00B0F0"/>
                </a:solidFill>
                <a:effectLst/>
                <a:latin typeface="Comic Sans MS"/>
                <a:ea typeface="Calibri"/>
                <a:cs typeface="Times New Roman"/>
              </a:rPr>
              <a:t>, muhasebe ve mali müşavirlik, yeminli mali </a:t>
            </a:r>
            <a:r>
              <a:rPr lang="tr-TR" sz="2400" dirty="0" smtClean="0">
                <a:solidFill>
                  <a:srgbClr val="00B0F0"/>
                </a:solidFill>
                <a:effectLst/>
                <a:latin typeface="Comic Sans MS"/>
                <a:ea typeface="Calibri"/>
                <a:cs typeface="Times New Roman"/>
              </a:rPr>
              <a:t>müşavirlikler,</a:t>
            </a:r>
          </a:p>
          <a:p>
            <a:pPr marL="800100" lvl="1" indent="-342900" algn="ctr">
              <a:buFont typeface="Wingdings" pitchFamily="2" charset="2"/>
              <a:buChar char="v"/>
            </a:pPr>
            <a:r>
              <a:rPr lang="tr-TR" sz="2400" dirty="0" smtClean="0">
                <a:solidFill>
                  <a:srgbClr val="00B0F0"/>
                </a:solidFill>
                <a:effectLst/>
                <a:latin typeface="Comic Sans MS"/>
                <a:ea typeface="Calibri"/>
                <a:cs typeface="Times New Roman"/>
              </a:rPr>
              <a:t>Şirket </a:t>
            </a:r>
            <a:r>
              <a:rPr lang="tr-TR" sz="2400" dirty="0">
                <a:solidFill>
                  <a:srgbClr val="00B0F0"/>
                </a:solidFill>
                <a:effectLst/>
                <a:latin typeface="Comic Sans MS"/>
                <a:ea typeface="Calibri"/>
                <a:cs typeface="Times New Roman"/>
              </a:rPr>
              <a:t>ve işletmelerin muhasebe birimleri </a:t>
            </a:r>
            <a:r>
              <a:rPr lang="tr-TR" sz="2400" dirty="0" smtClean="0">
                <a:solidFill>
                  <a:srgbClr val="00B0F0"/>
                </a:solidFill>
                <a:effectLst/>
                <a:latin typeface="Comic Sans MS"/>
                <a:ea typeface="Calibri"/>
                <a:cs typeface="Times New Roman"/>
              </a:rPr>
              <a:t>vb.</a:t>
            </a:r>
          </a:p>
          <a:p>
            <a:pPr lvl="1" algn="ctr"/>
            <a:r>
              <a:rPr lang="tr-TR" sz="2400" dirty="0" smtClean="0">
                <a:solidFill>
                  <a:srgbClr val="00B0F0"/>
                </a:solidFill>
                <a:effectLst/>
                <a:latin typeface="Comic Sans MS"/>
                <a:ea typeface="Calibri"/>
                <a:cs typeface="Times New Roman"/>
              </a:rPr>
              <a:t>yerlerde çalışabilirler.</a:t>
            </a:r>
            <a:endParaRPr lang="tr-TR" sz="2400" dirty="0">
              <a:solidFill>
                <a:srgbClr val="00B0F0"/>
              </a:solidFill>
              <a:effectLst/>
            </a:endParaRPr>
          </a:p>
        </p:txBody>
      </p:sp>
    </p:spTree>
    <p:extLst>
      <p:ext uri="{BB962C8B-B14F-4D97-AF65-F5344CB8AC3E}">
        <p14:creationId xmlns="" xmlns:p14="http://schemas.microsoft.com/office/powerpoint/2010/main" val="201776490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slide(fromBottom)">
                                      <p:cBhvr>
                                        <p:cTn id="7" dur="500"/>
                                        <p:tgtEl>
                                          <p:spTgt spid="4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103">
                                            <p:txEl>
                                              <p:pRg st="1" end="1"/>
                                            </p:txEl>
                                          </p:spTgt>
                                        </p:tgtEl>
                                        <p:attrNameLst>
                                          <p:attrName>style.visibility</p:attrName>
                                        </p:attrNameLst>
                                      </p:cBhvr>
                                      <p:to>
                                        <p:strVal val="visible"/>
                                      </p:to>
                                    </p:set>
                                    <p:animEffect transition="in" filter="slide(fromBottom)">
                                      <p:cBhvr>
                                        <p:cTn id="12" dur="500"/>
                                        <p:tgtEl>
                                          <p:spTgt spid="4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103">
                                            <p:txEl>
                                              <p:pRg st="2" end="2"/>
                                            </p:txEl>
                                          </p:spTgt>
                                        </p:tgtEl>
                                        <p:attrNameLst>
                                          <p:attrName>style.visibility</p:attrName>
                                        </p:attrNameLst>
                                      </p:cBhvr>
                                      <p:to>
                                        <p:strVal val="visible"/>
                                      </p:to>
                                    </p:set>
                                    <p:animEffect transition="in" filter="slide(fromBottom)">
                                      <p:cBhvr>
                                        <p:cTn id="17" dur="500"/>
                                        <p:tgtEl>
                                          <p:spTgt spid="4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103">
                                            <p:txEl>
                                              <p:pRg st="3" end="3"/>
                                            </p:txEl>
                                          </p:spTgt>
                                        </p:tgtEl>
                                        <p:attrNameLst>
                                          <p:attrName>style.visibility</p:attrName>
                                        </p:attrNameLst>
                                      </p:cBhvr>
                                      <p:to>
                                        <p:strVal val="visible"/>
                                      </p:to>
                                    </p:set>
                                    <p:animEffect transition="in" filter="slide(fromBottom)">
                                      <p:cBhvr>
                                        <p:cTn id="22" dur="500"/>
                                        <p:tgtEl>
                                          <p:spTgt spid="41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4103">
                                            <p:txEl>
                                              <p:pRg st="4" end="4"/>
                                            </p:txEl>
                                          </p:spTgt>
                                        </p:tgtEl>
                                        <p:attrNameLst>
                                          <p:attrName>style.visibility</p:attrName>
                                        </p:attrNameLst>
                                      </p:cBhvr>
                                      <p:to>
                                        <p:strVal val="visible"/>
                                      </p:to>
                                    </p:set>
                                    <p:animEffect transition="in" filter="slide(fromBottom)">
                                      <p:cBhvr>
                                        <p:cTn id="27" dur="500"/>
                                        <p:tgtEl>
                                          <p:spTgt spid="41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4103">
                                            <p:txEl>
                                              <p:pRg st="5" end="5"/>
                                            </p:txEl>
                                          </p:spTgt>
                                        </p:tgtEl>
                                        <p:attrNameLst>
                                          <p:attrName>style.visibility</p:attrName>
                                        </p:attrNameLst>
                                      </p:cBhvr>
                                      <p:to>
                                        <p:strVal val="visible"/>
                                      </p:to>
                                    </p:set>
                                    <p:animEffect transition="in" filter="slide(fromBottom)">
                                      <p:cBhvr>
                                        <p:cTn id="32" dur="500"/>
                                        <p:tgtEl>
                                          <p:spTgt spid="41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103">
                                            <p:txEl>
                                              <p:pRg st="6" end="6"/>
                                            </p:txEl>
                                          </p:spTgt>
                                        </p:tgtEl>
                                        <p:attrNameLst>
                                          <p:attrName>style.visibility</p:attrName>
                                        </p:attrNameLst>
                                      </p:cBhvr>
                                      <p:to>
                                        <p:strVal val="visible"/>
                                      </p:to>
                                    </p:set>
                                    <p:animEffect transition="in" filter="slide(fromBottom)">
                                      <p:cBhvr>
                                        <p:cTn id="37" dur="500"/>
                                        <p:tgtEl>
                                          <p:spTgt spid="41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58C679F8-5C06-435F-946F-F30B866BBFB7}" type="slidenum">
              <a:rPr lang="tr-TR" smtClean="0"/>
              <a:pPr/>
              <a:t>11</a:t>
            </a:fld>
            <a:endParaRPr lang="tr-TR"/>
          </a:p>
        </p:txBody>
      </p:sp>
      <p:sp>
        <p:nvSpPr>
          <p:cNvPr id="7" name="6 Metin kutusu"/>
          <p:cNvSpPr txBox="1"/>
          <p:nvPr/>
        </p:nvSpPr>
        <p:spPr>
          <a:xfrm>
            <a:off x="4500441" y="5589240"/>
            <a:ext cx="184730" cy="400110"/>
          </a:xfrm>
          <a:prstGeom prst="rect">
            <a:avLst/>
          </a:prstGeom>
          <a:noFill/>
        </p:spPr>
        <p:txBody>
          <a:bodyPr wrap="none" rtlCol="0">
            <a:spAutoFit/>
          </a:bodyPr>
          <a:lstStyle/>
          <a:p>
            <a:endParaRPr lang="tr-TR" sz="2000" i="1" dirty="0" smtClean="0">
              <a:solidFill>
                <a:schemeClr val="bg1"/>
              </a:solidFill>
              <a:latin typeface="Bradley Hand ITC" pitchFamily="66" charset="0"/>
            </a:endParaRPr>
          </a:p>
        </p:txBody>
      </p:sp>
      <p:sp>
        <p:nvSpPr>
          <p:cNvPr id="6" name="5 Metin kutusu"/>
          <p:cNvSpPr txBox="1"/>
          <p:nvPr/>
        </p:nvSpPr>
        <p:spPr>
          <a:xfrm>
            <a:off x="1142976" y="428604"/>
            <a:ext cx="6715172" cy="369332"/>
          </a:xfrm>
          <a:prstGeom prst="rect">
            <a:avLst/>
          </a:prstGeom>
          <a:noFill/>
        </p:spPr>
        <p:txBody>
          <a:bodyPr wrap="square" rtlCol="0">
            <a:spAutoFit/>
          </a:bodyPr>
          <a:lstStyle/>
          <a:p>
            <a:pPr algn="ctr"/>
            <a:r>
              <a:rPr lang="tr-TR" dirty="0" smtClean="0"/>
              <a:t>TERCİH EDİLEBİLECEK YÜKSEKÖĞRETİM  PROGRAMLARI</a:t>
            </a:r>
            <a:endParaRPr lang="tr-TR" dirty="0"/>
          </a:p>
        </p:txBody>
      </p:sp>
      <p:pic>
        <p:nvPicPr>
          <p:cNvPr id="3074" name="Picture 2"/>
          <p:cNvPicPr>
            <a:picLocks noChangeAspect="1" noChangeArrowheads="1"/>
          </p:cNvPicPr>
          <p:nvPr/>
        </p:nvPicPr>
        <p:blipFill>
          <a:blip r:embed="rId3"/>
          <a:srcRect/>
          <a:stretch>
            <a:fillRect/>
          </a:stretch>
        </p:blipFill>
        <p:spPr bwMode="auto">
          <a:xfrm>
            <a:off x="604838" y="857232"/>
            <a:ext cx="7934325" cy="55673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p:cNvSpPr>
          <p:nvPr>
            <p:ph type="title"/>
          </p:nvPr>
        </p:nvSpPr>
        <p:spPr>
          <a:xfrm>
            <a:off x="457200" y="274638"/>
            <a:ext cx="8229600" cy="523220"/>
          </a:xfrm>
          <a:prstGeom prst="rect">
            <a:avLst/>
          </a:prstGeom>
          <a:noFill/>
        </p:spPr>
        <p:txBody>
          <a:bodyPr wrap="square" rtlCol="0">
            <a:spAutoFit/>
          </a:bodyPr>
          <a:lstStyle/>
          <a:p>
            <a:pPr algn="ctr"/>
            <a:r>
              <a:rPr lang="tr-TR" sz="2800" dirty="0" smtClean="0"/>
              <a:t>TERCİH EDİLEBİLECEK YÜKSEKÖĞRETİM  PROGRAMLARI</a:t>
            </a:r>
            <a:endParaRPr lang="tr-TR" sz="2800" dirty="0"/>
          </a:p>
        </p:txBody>
      </p:sp>
      <p:pic>
        <p:nvPicPr>
          <p:cNvPr id="4098" name="Picture 2"/>
          <p:cNvPicPr>
            <a:picLocks noChangeAspect="1" noChangeArrowheads="1"/>
          </p:cNvPicPr>
          <p:nvPr/>
        </p:nvPicPr>
        <p:blipFill>
          <a:blip r:embed="rId2"/>
          <a:srcRect/>
          <a:stretch>
            <a:fillRect/>
          </a:stretch>
        </p:blipFill>
        <p:spPr bwMode="auto">
          <a:xfrm>
            <a:off x="566738" y="1228725"/>
            <a:ext cx="8010525" cy="4400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02A1BE0-65E8-467F-9175-65F6D7F537A6}" type="slidenum">
              <a:rPr lang="tr-TR">
                <a:solidFill>
                  <a:srgbClr val="000000"/>
                </a:solidFill>
              </a:rPr>
              <a:pPr/>
              <a:t>13</a:t>
            </a:fld>
            <a:endParaRPr lang="tr-TR">
              <a:solidFill>
                <a:srgbClr val="000000"/>
              </a:solidFill>
            </a:endParaRPr>
          </a:p>
        </p:txBody>
      </p:sp>
      <p:sp>
        <p:nvSpPr>
          <p:cNvPr id="4102" name="AutoShape 6"/>
          <p:cNvSpPr>
            <a:spLocks noChangeArrowheads="1"/>
          </p:cNvSpPr>
          <p:nvPr/>
        </p:nvSpPr>
        <p:spPr bwMode="auto">
          <a:xfrm>
            <a:off x="430212" y="214290"/>
            <a:ext cx="8713788" cy="865187"/>
          </a:xfrm>
          <a:prstGeom prst="roundRect">
            <a:avLst>
              <a:gd name="adj" fmla="val 16667"/>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endParaRPr lang="tr-TR" dirty="0">
              <a:solidFill>
                <a:srgbClr val="000000"/>
              </a:solidFill>
              <a:effectLst/>
            </a:endParaRPr>
          </a:p>
        </p:txBody>
      </p:sp>
      <p:sp>
        <p:nvSpPr>
          <p:cNvPr id="4103" name="Rectangle 7"/>
          <p:cNvSpPr>
            <a:spLocks noChangeArrowheads="1"/>
          </p:cNvSpPr>
          <p:nvPr/>
        </p:nvSpPr>
        <p:spPr bwMode="auto">
          <a:xfrm>
            <a:off x="34925" y="2205038"/>
            <a:ext cx="9109075" cy="4176712"/>
          </a:xfrm>
          <a:prstGeom prst="rect">
            <a:avLst/>
          </a:prstGeom>
          <a:noFill/>
          <a:ln w="9525">
            <a:noFill/>
            <a:miter lim="800000"/>
            <a:headEnd/>
            <a:tailEnd/>
          </a:ln>
          <a:effectLst/>
        </p:spPr>
        <p:txBody>
          <a:bodyPr/>
          <a:lstStyle/>
          <a:p>
            <a:endParaRPr lang="tr-TR" sz="2400" dirty="0">
              <a:solidFill>
                <a:srgbClr val="000000"/>
              </a:solidFill>
              <a:effectLst/>
            </a:endParaRPr>
          </a:p>
        </p:txBody>
      </p:sp>
      <p:sp>
        <p:nvSpPr>
          <p:cNvPr id="4104" name="Rectangle 8"/>
          <p:cNvSpPr>
            <a:spLocks noChangeArrowheads="1"/>
          </p:cNvSpPr>
          <p:nvPr/>
        </p:nvSpPr>
        <p:spPr bwMode="auto">
          <a:xfrm>
            <a:off x="250825" y="53975"/>
            <a:ext cx="8642350" cy="1143000"/>
          </a:xfrm>
          <a:prstGeom prst="rect">
            <a:avLst/>
          </a:prstGeom>
          <a:noFill/>
          <a:ln w="9525">
            <a:noFill/>
            <a:miter lim="800000"/>
            <a:headEnd/>
            <a:tailEnd/>
          </a:ln>
          <a:effectLst/>
        </p:spPr>
        <p:txBody>
          <a:bodyPr anchor="ctr"/>
          <a:lstStyle/>
          <a:p>
            <a:pPr algn="ctr"/>
            <a:r>
              <a:rPr lang="tr-TR" sz="4200" b="1" dirty="0">
                <a:solidFill>
                  <a:schemeClr val="bg1"/>
                </a:solidFill>
                <a:effectLst>
                  <a:outerShdw blurRad="38100" dist="38100" dir="2700000" algn="tl">
                    <a:srgbClr val="C0C0C0"/>
                  </a:outerShdw>
                </a:effectLst>
              </a:rPr>
              <a:t>MUHASEBE VE FİNANSMAN</a:t>
            </a:r>
          </a:p>
        </p:txBody>
      </p:sp>
      <p:sp>
        <p:nvSpPr>
          <p:cNvPr id="7" name="AutoShape 6"/>
          <p:cNvSpPr>
            <a:spLocks noChangeArrowheads="1"/>
          </p:cNvSpPr>
          <p:nvPr/>
        </p:nvSpPr>
        <p:spPr bwMode="auto">
          <a:xfrm>
            <a:off x="2051720" y="1196752"/>
            <a:ext cx="4960863" cy="567407"/>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tr-TR" b="1" dirty="0" smtClean="0">
                <a:solidFill>
                  <a:schemeClr val="bg1"/>
                </a:solidFill>
                <a:effectLst/>
              </a:rPr>
              <a:t>İSTİHDAM ALANLARI</a:t>
            </a:r>
            <a:endParaRPr lang="tr-TR" b="1" dirty="0">
              <a:solidFill>
                <a:schemeClr val="bg1"/>
              </a:solidFill>
              <a:effectLst/>
            </a:endParaRPr>
          </a:p>
        </p:txBody>
      </p:sp>
      <p:sp>
        <p:nvSpPr>
          <p:cNvPr id="11" name="Oval 10"/>
          <p:cNvSpPr/>
          <p:nvPr/>
        </p:nvSpPr>
        <p:spPr bwMode="auto">
          <a:xfrm>
            <a:off x="1428728" y="2000240"/>
            <a:ext cx="3096344" cy="230408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tr-TR" sz="1800" b="0" i="1" u="sng" strike="noStrike" cap="none" normalizeH="0" baseline="0" dirty="0" smtClean="0">
                <a:ln>
                  <a:noFill/>
                </a:ln>
                <a:solidFill>
                  <a:srgbClr val="008000"/>
                </a:solidFill>
                <a:effectLst/>
              </a:rPr>
              <a:t>İş Fırsatı</a:t>
            </a:r>
          </a:p>
          <a:p>
            <a:pPr marL="0" marR="0" indent="0" algn="ctr" defTabSz="914400" rtl="0" eaLnBrk="1" fontAlgn="base" latinLnBrk="0" hangingPunct="1">
              <a:lnSpc>
                <a:spcPct val="100000"/>
              </a:lnSpc>
              <a:spcBef>
                <a:spcPct val="0"/>
              </a:spcBef>
              <a:spcAft>
                <a:spcPct val="0"/>
              </a:spcAft>
              <a:buClrTx/>
              <a:buSzTx/>
              <a:buFontTx/>
              <a:buNone/>
              <a:tabLst/>
            </a:pPr>
            <a:r>
              <a:rPr kumimoji="0" lang="tr-TR" sz="1800" b="0" i="1" u="none" strike="noStrike" cap="none" normalizeH="0" baseline="0" dirty="0" smtClean="0">
                <a:ln>
                  <a:noFill/>
                </a:ln>
                <a:solidFill>
                  <a:schemeClr val="tx1"/>
                </a:solidFill>
                <a:effectLst/>
              </a:rPr>
              <a:t>Son sınıfta staj gördüğüm</a:t>
            </a:r>
          </a:p>
          <a:p>
            <a:pPr marL="0" marR="0" indent="0" algn="ctr" defTabSz="914400" rtl="0" eaLnBrk="1" fontAlgn="base" latinLnBrk="0" hangingPunct="1">
              <a:lnSpc>
                <a:spcPct val="100000"/>
              </a:lnSpc>
              <a:spcBef>
                <a:spcPct val="0"/>
              </a:spcBef>
              <a:spcAft>
                <a:spcPct val="0"/>
              </a:spcAft>
              <a:buClrTx/>
              <a:buSzTx/>
              <a:buFontTx/>
              <a:buNone/>
              <a:tabLst/>
            </a:pPr>
            <a:r>
              <a:rPr lang="tr-TR" i="1" dirty="0" smtClean="0">
                <a:effectLst/>
              </a:rPr>
              <a:t>İş yeri ile bir sonraki </a:t>
            </a:r>
          </a:p>
          <a:p>
            <a:pPr marL="0" marR="0" indent="0" algn="ctr" defTabSz="914400" rtl="0" eaLnBrk="1" fontAlgn="base" latinLnBrk="0" hangingPunct="1">
              <a:lnSpc>
                <a:spcPct val="100000"/>
              </a:lnSpc>
              <a:spcBef>
                <a:spcPct val="0"/>
              </a:spcBef>
              <a:spcAft>
                <a:spcPct val="0"/>
              </a:spcAft>
              <a:buClrTx/>
              <a:buSzTx/>
              <a:buFontTx/>
              <a:buNone/>
              <a:tabLst/>
            </a:pPr>
            <a:r>
              <a:rPr kumimoji="0" lang="tr-TR" sz="1800" b="0" i="1" u="none" strike="noStrike" cap="none" normalizeH="0" baseline="0" dirty="0" smtClean="0">
                <a:ln>
                  <a:noFill/>
                </a:ln>
                <a:solidFill>
                  <a:schemeClr val="tx1"/>
                </a:solidFill>
                <a:effectLst/>
              </a:rPr>
              <a:t>Yıllar için iş sözleşmesi</a:t>
            </a:r>
          </a:p>
          <a:p>
            <a:pPr marL="0" marR="0" indent="0" algn="ctr" defTabSz="914400" rtl="0" eaLnBrk="1" fontAlgn="base" latinLnBrk="0" hangingPunct="1">
              <a:lnSpc>
                <a:spcPct val="100000"/>
              </a:lnSpc>
              <a:spcBef>
                <a:spcPct val="0"/>
              </a:spcBef>
              <a:spcAft>
                <a:spcPct val="0"/>
              </a:spcAft>
              <a:buClrTx/>
              <a:buSzTx/>
              <a:buFontTx/>
              <a:buNone/>
              <a:tabLst/>
            </a:pPr>
            <a:r>
              <a:rPr lang="tr-TR" i="1" dirty="0" smtClean="0">
                <a:effectLst/>
              </a:rPr>
              <a:t>yapabilirim. </a:t>
            </a:r>
            <a:r>
              <a:rPr lang="tr-TR" i="1" dirty="0" smtClean="0">
                <a:effectLst/>
                <a:sym typeface="Wingdings" pitchFamily="2" charset="2"/>
              </a:rPr>
              <a:t></a:t>
            </a:r>
            <a:endParaRPr lang="tr-TR" i="1" dirty="0" smtClean="0">
              <a:effectLst/>
            </a:endParaRPr>
          </a:p>
        </p:txBody>
      </p:sp>
      <p:sp>
        <p:nvSpPr>
          <p:cNvPr id="12" name="Oval 11"/>
          <p:cNvSpPr/>
          <p:nvPr/>
        </p:nvSpPr>
        <p:spPr bwMode="auto">
          <a:xfrm>
            <a:off x="4500562" y="2000240"/>
            <a:ext cx="3096344" cy="230408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tr-TR" sz="1800" b="0" i="1" u="none" strike="noStrike" cap="none" normalizeH="0" baseline="0" dirty="0" smtClean="0">
                <a:ln>
                  <a:noFill/>
                </a:ln>
                <a:solidFill>
                  <a:schemeClr val="tx1"/>
                </a:solidFill>
                <a:effectLst/>
              </a:rPr>
              <a:t>Ortaöğretim</a:t>
            </a:r>
            <a:r>
              <a:rPr kumimoji="0" lang="tr-TR" sz="1800" b="0" i="1" u="none" strike="noStrike" cap="none" normalizeH="0" dirty="0" smtClean="0">
                <a:ln>
                  <a:noFill/>
                </a:ln>
                <a:solidFill>
                  <a:schemeClr val="tx1"/>
                </a:solidFill>
                <a:effectLst/>
              </a:rPr>
              <a:t> ve Lisans</a:t>
            </a:r>
          </a:p>
          <a:p>
            <a:pPr marL="0" marR="0" indent="0" algn="ctr" defTabSz="914400" rtl="0" eaLnBrk="1" fontAlgn="base" latinLnBrk="0" hangingPunct="1">
              <a:lnSpc>
                <a:spcPct val="100000"/>
              </a:lnSpc>
              <a:spcBef>
                <a:spcPct val="0"/>
              </a:spcBef>
              <a:spcAft>
                <a:spcPct val="0"/>
              </a:spcAft>
              <a:buClrTx/>
              <a:buSzTx/>
              <a:buFontTx/>
              <a:buNone/>
              <a:tabLst/>
            </a:pPr>
            <a:r>
              <a:rPr lang="tr-TR" i="1" baseline="0" dirty="0" smtClean="0">
                <a:effectLst/>
              </a:rPr>
              <a:t>Düzeyi</a:t>
            </a:r>
            <a:r>
              <a:rPr lang="tr-TR" i="1" dirty="0" smtClean="0">
                <a:effectLst/>
              </a:rPr>
              <a:t> </a:t>
            </a:r>
            <a:r>
              <a:rPr kumimoji="0" lang="tr-TR" sz="1800" b="0" i="1" u="none" strike="noStrike" cap="none" normalizeH="0" baseline="0" dirty="0" smtClean="0">
                <a:ln>
                  <a:noFill/>
                </a:ln>
                <a:solidFill>
                  <a:schemeClr val="tx1"/>
                </a:solidFill>
                <a:effectLst/>
              </a:rPr>
              <a:t>KPSS</a:t>
            </a:r>
            <a:r>
              <a:rPr kumimoji="0" lang="tr-TR" sz="1800" b="0" i="1" u="none" strike="noStrike" cap="none" normalizeH="0" dirty="0" smtClean="0">
                <a:ln>
                  <a:noFill/>
                </a:ln>
                <a:solidFill>
                  <a:schemeClr val="tx1"/>
                </a:solidFill>
                <a:effectLst/>
              </a:rPr>
              <a:t> ye</a:t>
            </a:r>
          </a:p>
          <a:p>
            <a:pPr marL="0" marR="0" indent="0" algn="ctr" defTabSz="914400" rtl="0" eaLnBrk="1" fontAlgn="base" latinLnBrk="0" hangingPunct="1">
              <a:lnSpc>
                <a:spcPct val="100000"/>
              </a:lnSpc>
              <a:spcBef>
                <a:spcPct val="0"/>
              </a:spcBef>
              <a:spcAft>
                <a:spcPct val="0"/>
              </a:spcAft>
              <a:buClrTx/>
              <a:buSzTx/>
              <a:buFontTx/>
              <a:buNone/>
              <a:tabLst/>
            </a:pPr>
            <a:r>
              <a:rPr lang="tr-TR" i="1" dirty="0" smtClean="0">
                <a:effectLst/>
              </a:rPr>
              <a:t>Girerek kendi bölümümden</a:t>
            </a:r>
          </a:p>
          <a:p>
            <a:pPr marL="0" marR="0" indent="0" algn="ctr" defTabSz="914400" rtl="0" eaLnBrk="1" fontAlgn="base" latinLnBrk="0" hangingPunct="1">
              <a:lnSpc>
                <a:spcPct val="100000"/>
              </a:lnSpc>
              <a:spcBef>
                <a:spcPct val="0"/>
              </a:spcBef>
              <a:spcAft>
                <a:spcPct val="0"/>
              </a:spcAft>
              <a:buClrTx/>
              <a:buSzTx/>
              <a:buFontTx/>
              <a:buNone/>
              <a:tabLst/>
            </a:pPr>
            <a:r>
              <a:rPr kumimoji="0" lang="tr-TR" sz="1800" b="0" i="1" u="none" strike="noStrike" cap="none" normalizeH="0" dirty="0" smtClean="0">
                <a:ln>
                  <a:noFill/>
                </a:ln>
                <a:solidFill>
                  <a:schemeClr val="tx1"/>
                </a:solidFill>
                <a:effectLst/>
              </a:rPr>
              <a:t>Bir kuruma</a:t>
            </a:r>
          </a:p>
          <a:p>
            <a:pPr marL="0" marR="0" indent="0" algn="ctr" defTabSz="914400" rtl="0" eaLnBrk="1" fontAlgn="base" latinLnBrk="0" hangingPunct="1">
              <a:lnSpc>
                <a:spcPct val="100000"/>
              </a:lnSpc>
              <a:spcBef>
                <a:spcPct val="0"/>
              </a:spcBef>
              <a:spcAft>
                <a:spcPct val="0"/>
              </a:spcAft>
              <a:buClrTx/>
              <a:buSzTx/>
              <a:buFontTx/>
              <a:buNone/>
              <a:tabLst/>
            </a:pPr>
            <a:r>
              <a:rPr lang="tr-TR" i="1" dirty="0" smtClean="0">
                <a:effectLst/>
              </a:rPr>
              <a:t>atanabilirim. </a:t>
            </a:r>
            <a:r>
              <a:rPr lang="tr-TR" i="1" dirty="0" smtClean="0">
                <a:effectLst/>
                <a:sym typeface="Wingdings" pitchFamily="2" charset="2"/>
              </a:rPr>
              <a:t></a:t>
            </a:r>
            <a:endParaRPr kumimoji="0" lang="tr-TR" sz="1800" b="0" i="1" u="none" strike="noStrike" cap="none" normalizeH="0" dirty="0" smtClean="0">
              <a:ln>
                <a:noFill/>
              </a:ln>
              <a:solidFill>
                <a:schemeClr val="tx1"/>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1" u="none" strike="noStrike" cap="none" normalizeH="0" baseline="0" dirty="0" smtClean="0">
              <a:ln>
                <a:noFill/>
              </a:ln>
              <a:solidFill>
                <a:schemeClr val="tx1"/>
              </a:solidFill>
              <a:effectLst/>
            </a:endParaRPr>
          </a:p>
        </p:txBody>
      </p:sp>
      <p:sp>
        <p:nvSpPr>
          <p:cNvPr id="13" name="Oval 12"/>
          <p:cNvSpPr/>
          <p:nvPr/>
        </p:nvSpPr>
        <p:spPr bwMode="auto">
          <a:xfrm>
            <a:off x="250825" y="4443634"/>
            <a:ext cx="3096344" cy="230408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tr-TR" sz="1800" b="0" i="1" u="none" strike="noStrike" cap="none" normalizeH="0" baseline="0" dirty="0" smtClean="0">
                <a:ln>
                  <a:noFill/>
                </a:ln>
                <a:solidFill>
                  <a:schemeClr val="tx1"/>
                </a:solidFill>
                <a:effectLst/>
                <a:latin typeface="Arial" charset="0"/>
              </a:rPr>
              <a:t>Banka </a:t>
            </a:r>
            <a:r>
              <a:rPr kumimoji="0" lang="tr-TR" sz="1800" b="0" i="1" u="none" strike="noStrike" cap="none" normalizeH="0" baseline="0" dirty="0" err="1" smtClean="0">
                <a:ln>
                  <a:noFill/>
                </a:ln>
                <a:solidFill>
                  <a:schemeClr val="tx1"/>
                </a:solidFill>
                <a:effectLst/>
                <a:latin typeface="Arial" charset="0"/>
              </a:rPr>
              <a:t>vb</a:t>
            </a:r>
            <a:r>
              <a:rPr kumimoji="0" lang="tr-TR" sz="1800" b="0" i="1" u="none" strike="noStrike" cap="none" normalizeH="0" dirty="0" smtClean="0">
                <a:ln>
                  <a:noFill/>
                </a:ln>
                <a:solidFill>
                  <a:schemeClr val="tx1"/>
                </a:solidFill>
                <a:effectLst/>
                <a:latin typeface="Arial" charset="0"/>
              </a:rPr>
              <a:t> finans</a:t>
            </a:r>
          </a:p>
          <a:p>
            <a:pPr marL="0" marR="0" indent="0" algn="ctr" defTabSz="914400" rtl="0" eaLnBrk="1" fontAlgn="base" latinLnBrk="0" hangingPunct="1">
              <a:lnSpc>
                <a:spcPct val="100000"/>
              </a:lnSpc>
              <a:spcBef>
                <a:spcPct val="0"/>
              </a:spcBef>
              <a:spcAft>
                <a:spcPct val="0"/>
              </a:spcAft>
              <a:buClrTx/>
              <a:buSzTx/>
              <a:buFontTx/>
              <a:buNone/>
              <a:tabLst/>
            </a:pPr>
            <a:r>
              <a:rPr lang="tr-TR" i="1" baseline="0" dirty="0" smtClean="0">
                <a:effectLst/>
              </a:rPr>
              <a:t>Kurumlarında</a:t>
            </a:r>
          </a:p>
          <a:p>
            <a:pPr marL="0" marR="0" indent="0" algn="ctr" defTabSz="914400" rtl="0" eaLnBrk="1" fontAlgn="base" latinLnBrk="0" hangingPunct="1">
              <a:lnSpc>
                <a:spcPct val="100000"/>
              </a:lnSpc>
              <a:spcBef>
                <a:spcPct val="0"/>
              </a:spcBef>
              <a:spcAft>
                <a:spcPct val="0"/>
              </a:spcAft>
              <a:buClrTx/>
              <a:buSzTx/>
              <a:buFontTx/>
              <a:buNone/>
              <a:tabLst/>
            </a:pPr>
            <a:r>
              <a:rPr kumimoji="0" lang="tr-TR" sz="1800" b="0" i="1" u="none" strike="noStrike" cap="none" normalizeH="0" dirty="0" smtClean="0">
                <a:ln>
                  <a:noFill/>
                </a:ln>
                <a:solidFill>
                  <a:schemeClr val="tx1"/>
                </a:solidFill>
                <a:effectLst/>
                <a:latin typeface="Arial" charset="0"/>
              </a:rPr>
              <a:t>İş Bulabilirim. </a:t>
            </a:r>
            <a:r>
              <a:rPr kumimoji="0" lang="tr-TR" sz="1800" b="0" i="1" u="none" strike="noStrike" cap="none" normalizeH="0" dirty="0" smtClean="0">
                <a:ln>
                  <a:noFill/>
                </a:ln>
                <a:solidFill>
                  <a:schemeClr val="tx1"/>
                </a:solidFill>
                <a:effectLst/>
                <a:latin typeface="Arial" charset="0"/>
                <a:sym typeface="Wingdings" pitchFamily="2" charset="2"/>
              </a:rPr>
              <a:t></a:t>
            </a:r>
            <a:endParaRPr kumimoji="0" lang="tr-TR" sz="1800" b="0" i="1" u="none" strike="noStrike" cap="none" normalizeH="0" baseline="0" dirty="0" smtClean="0">
              <a:ln>
                <a:noFill/>
              </a:ln>
              <a:solidFill>
                <a:schemeClr val="tx1"/>
              </a:solidFill>
              <a:effectLst/>
              <a:latin typeface="Arial" charset="0"/>
            </a:endParaRPr>
          </a:p>
        </p:txBody>
      </p:sp>
      <p:sp>
        <p:nvSpPr>
          <p:cNvPr id="14" name="Oval 13"/>
          <p:cNvSpPr/>
          <p:nvPr/>
        </p:nvSpPr>
        <p:spPr bwMode="auto">
          <a:xfrm>
            <a:off x="2983979" y="4455691"/>
            <a:ext cx="3096344" cy="230408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lvl="0"/>
            <a:r>
              <a:rPr lang="tr-TR" i="1" dirty="0" smtClean="0">
                <a:solidFill>
                  <a:srgbClr val="000000"/>
                </a:solidFill>
                <a:effectLst/>
              </a:rPr>
              <a:t>İşletme ve şirketlerin</a:t>
            </a:r>
          </a:p>
          <a:p>
            <a:pPr lvl="0"/>
            <a:r>
              <a:rPr lang="tr-TR" i="1" dirty="0" smtClean="0">
                <a:solidFill>
                  <a:srgbClr val="000000"/>
                </a:solidFill>
                <a:effectLst/>
              </a:rPr>
              <a:t>Muhasebe Bürolarında</a:t>
            </a:r>
          </a:p>
          <a:p>
            <a:pPr lvl="0"/>
            <a:r>
              <a:rPr lang="tr-TR" i="1" dirty="0" smtClean="0">
                <a:solidFill>
                  <a:srgbClr val="000000"/>
                </a:solidFill>
                <a:effectLst/>
              </a:rPr>
              <a:t>Çalışabilirim. </a:t>
            </a:r>
            <a:r>
              <a:rPr lang="tr-TR" i="1" dirty="0" smtClean="0">
                <a:solidFill>
                  <a:srgbClr val="000000"/>
                </a:solidFill>
                <a:effectLst/>
                <a:sym typeface="Wingdings" pitchFamily="2" charset="2"/>
              </a:rPr>
              <a:t></a:t>
            </a:r>
            <a:endParaRPr lang="tr-TR" i="1" dirty="0">
              <a:solidFill>
                <a:srgbClr val="000000"/>
              </a:solidFill>
              <a:effectLst/>
            </a:endParaRPr>
          </a:p>
        </p:txBody>
      </p:sp>
      <p:sp>
        <p:nvSpPr>
          <p:cNvPr id="15" name="Oval 14"/>
          <p:cNvSpPr/>
          <p:nvPr/>
        </p:nvSpPr>
        <p:spPr bwMode="auto">
          <a:xfrm>
            <a:off x="5675661" y="4442244"/>
            <a:ext cx="3096344" cy="2304082"/>
          </a:xfrm>
          <a:prstGeom prst="ellips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lvl="0"/>
            <a:r>
              <a:rPr lang="tr-TR" i="1" dirty="0">
                <a:solidFill>
                  <a:srgbClr val="000000"/>
                </a:solidFill>
                <a:effectLst/>
              </a:rPr>
              <a:t>SMMM ve YMM</a:t>
            </a:r>
          </a:p>
          <a:p>
            <a:pPr lvl="0"/>
            <a:r>
              <a:rPr lang="tr-TR" i="1" dirty="0">
                <a:solidFill>
                  <a:srgbClr val="000000"/>
                </a:solidFill>
                <a:effectLst/>
              </a:rPr>
              <a:t>Olabilirim </a:t>
            </a:r>
            <a:r>
              <a:rPr lang="tr-TR" i="1" dirty="0">
                <a:solidFill>
                  <a:srgbClr val="000000"/>
                </a:solidFill>
                <a:effectLst/>
                <a:sym typeface="Wingdings" pitchFamily="2" charset="2"/>
              </a:rPr>
              <a:t></a:t>
            </a:r>
            <a:endParaRPr lang="tr-TR" i="1" dirty="0">
              <a:solidFill>
                <a:srgbClr val="000000"/>
              </a:solidFill>
              <a:effectLst/>
            </a:endParaRPr>
          </a:p>
        </p:txBody>
      </p:sp>
    </p:spTree>
    <p:extLst>
      <p:ext uri="{BB962C8B-B14F-4D97-AF65-F5344CB8AC3E}">
        <p14:creationId xmlns="" xmlns:p14="http://schemas.microsoft.com/office/powerpoint/2010/main" val="2899386376"/>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nodePh="1">
                                  <p:stCondLst>
                                    <p:cond delay="0"/>
                                  </p:stCondLst>
                                  <p:endCondLst>
                                    <p:cond evt="begin" delay="0">
                                      <p:tn val="5"/>
                                    </p:cond>
                                  </p:end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slide(fromBottom)">
                                      <p:cBhvr>
                                        <p:cTn id="7" dur="500"/>
                                        <p:tgtEl>
                                          <p:spTgt spid="41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OKULUMUZDA VE ALANIMIZDA SİZLERİ GÖRMEKTEN MUTLULUK DUYARIZ..</a:t>
            </a:r>
            <a:endParaRPr lang="tr-TR" dirty="0"/>
          </a:p>
        </p:txBody>
      </p:sp>
      <p:sp>
        <p:nvSpPr>
          <p:cNvPr id="4" name="3 Gülen Yüz"/>
          <p:cNvSpPr/>
          <p:nvPr/>
        </p:nvSpPr>
        <p:spPr>
          <a:xfrm>
            <a:off x="3714744" y="3429000"/>
            <a:ext cx="3571900" cy="2571768"/>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58C679F8-5C06-435F-946F-F30B866BBFB7}" type="slidenum">
              <a:rPr lang="tr-TR" smtClean="0"/>
              <a:pPr/>
              <a:t>2</a:t>
            </a:fld>
            <a:endParaRPr lang="tr-TR"/>
          </a:p>
        </p:txBody>
      </p:sp>
      <p:sp>
        <p:nvSpPr>
          <p:cNvPr id="5" name="Gülen Yüz 4"/>
          <p:cNvSpPr/>
          <p:nvPr/>
        </p:nvSpPr>
        <p:spPr bwMode="auto">
          <a:xfrm>
            <a:off x="500034" y="5357826"/>
            <a:ext cx="1296144" cy="1152128"/>
          </a:xfrm>
          <a:prstGeom prst="smileyFac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endParaRPr>
          </a:p>
        </p:txBody>
      </p:sp>
      <p:sp>
        <p:nvSpPr>
          <p:cNvPr id="7" name="Bulut Belirtme Çizgisi 6"/>
          <p:cNvSpPr/>
          <p:nvPr/>
        </p:nvSpPr>
        <p:spPr bwMode="auto">
          <a:xfrm>
            <a:off x="1475656" y="351712"/>
            <a:ext cx="6501899" cy="4968552"/>
          </a:xfrm>
          <a:prstGeom prst="cloudCallout">
            <a:avLst>
              <a:gd name="adj1" fmla="val -33407"/>
              <a:gd name="adj2" fmla="val 52809"/>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tr-TR" sz="3200" b="1" i="1" dirty="0" smtClean="0">
                <a:solidFill>
                  <a:srgbClr val="FF0066"/>
                </a:solidFill>
                <a:effectLst/>
                <a:latin typeface="Comic Sans MS" pitchFamily="66" charset="0"/>
              </a:rPr>
              <a:t> KİŞİNİN BAŞARISI</a:t>
            </a:r>
          </a:p>
          <a:p>
            <a:pPr marL="0" marR="0" indent="0" algn="ctr" defTabSz="914400" rtl="0" eaLnBrk="1" fontAlgn="base" latinLnBrk="0" hangingPunct="1">
              <a:lnSpc>
                <a:spcPct val="100000"/>
              </a:lnSpc>
              <a:spcBef>
                <a:spcPct val="0"/>
              </a:spcBef>
              <a:spcAft>
                <a:spcPct val="0"/>
              </a:spcAft>
              <a:buClrTx/>
              <a:buSzTx/>
              <a:buFontTx/>
              <a:buNone/>
              <a:tabLst/>
            </a:pPr>
            <a:r>
              <a:rPr kumimoji="0" lang="tr-TR" sz="3200" b="1" i="1" u="none" strike="noStrike" cap="none" normalizeH="0" baseline="0" dirty="0" smtClean="0">
                <a:ln>
                  <a:noFill/>
                </a:ln>
                <a:solidFill>
                  <a:srgbClr val="FF0066"/>
                </a:solidFill>
                <a:effectLst/>
                <a:latin typeface="Comic Sans MS" pitchFamily="66" charset="0"/>
              </a:rPr>
              <a:t>HER ŞEYDEN ÖNCE</a:t>
            </a:r>
          </a:p>
          <a:p>
            <a:pPr marL="0" marR="0" indent="0" algn="ctr" defTabSz="914400" rtl="0" eaLnBrk="1" fontAlgn="base" latinLnBrk="0" hangingPunct="1">
              <a:lnSpc>
                <a:spcPct val="100000"/>
              </a:lnSpc>
              <a:spcBef>
                <a:spcPct val="0"/>
              </a:spcBef>
              <a:spcAft>
                <a:spcPct val="0"/>
              </a:spcAft>
              <a:buClrTx/>
              <a:buSzTx/>
              <a:buFontTx/>
              <a:buNone/>
              <a:tabLst/>
            </a:pPr>
            <a:r>
              <a:rPr lang="tr-TR" sz="3200" b="1" i="1" dirty="0" smtClean="0">
                <a:solidFill>
                  <a:srgbClr val="FF0066"/>
                </a:solidFill>
                <a:effectLst/>
                <a:latin typeface="Comic Sans MS" pitchFamily="66" charset="0"/>
              </a:rPr>
              <a:t>KENDİSİNE</a:t>
            </a:r>
          </a:p>
          <a:p>
            <a:pPr marL="0" marR="0" indent="0" algn="ctr" defTabSz="914400" rtl="0" eaLnBrk="1" fontAlgn="base" latinLnBrk="0" hangingPunct="1">
              <a:lnSpc>
                <a:spcPct val="100000"/>
              </a:lnSpc>
              <a:spcBef>
                <a:spcPct val="0"/>
              </a:spcBef>
              <a:spcAft>
                <a:spcPct val="0"/>
              </a:spcAft>
              <a:buClrTx/>
              <a:buSzTx/>
              <a:buFontTx/>
              <a:buNone/>
              <a:tabLst/>
            </a:pPr>
            <a:r>
              <a:rPr kumimoji="0" lang="tr-TR" sz="3200" b="1" i="1" u="none" strike="noStrike" cap="none" normalizeH="0" baseline="0" dirty="0" smtClean="0">
                <a:ln>
                  <a:noFill/>
                </a:ln>
                <a:solidFill>
                  <a:srgbClr val="FF0066"/>
                </a:solidFill>
                <a:effectLst/>
                <a:latin typeface="Comic Sans MS" pitchFamily="66" charset="0"/>
              </a:rPr>
              <a:t>BAĞLIDIR.</a:t>
            </a:r>
          </a:p>
          <a:p>
            <a:pPr marL="0" marR="0" indent="0" algn="ctr" defTabSz="914400" rtl="0" eaLnBrk="1" fontAlgn="base" latinLnBrk="0" hangingPunct="1">
              <a:lnSpc>
                <a:spcPct val="100000"/>
              </a:lnSpc>
              <a:spcBef>
                <a:spcPct val="0"/>
              </a:spcBef>
              <a:spcAft>
                <a:spcPct val="0"/>
              </a:spcAft>
              <a:buClrTx/>
              <a:buSzTx/>
              <a:buFontTx/>
              <a:buNone/>
              <a:tabLst/>
            </a:pPr>
            <a:endParaRPr kumimoji="0" lang="tr-TR" sz="3200" b="1" i="1" u="none" strike="noStrike" cap="none" normalizeH="0" baseline="0" dirty="0" smtClean="0">
              <a:ln>
                <a:noFill/>
              </a:ln>
              <a:solidFill>
                <a:srgbClr val="FF0066"/>
              </a:solidFill>
              <a:effectLst/>
              <a:latin typeface="Comic Sans MS" pitchFamily="66" charset="0"/>
            </a:endParaRPr>
          </a:p>
        </p:txBody>
      </p:sp>
    </p:spTree>
    <p:extLst>
      <p:ext uri="{BB962C8B-B14F-4D97-AF65-F5344CB8AC3E}">
        <p14:creationId xmlns="" xmlns:p14="http://schemas.microsoft.com/office/powerpoint/2010/main" val="15724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1" presetClass="path" presetSubtype="0" accel="50000" decel="50000" fill="hold" nodeType="clickEffect">
                                  <p:stCondLst>
                                    <p:cond delay="0"/>
                                  </p:stCondLst>
                                  <p:childTnLst>
                                    <p:animMotion origin="layout" path="M 0 0 L 0.036 0.062 L 0.108 0.062 L 0.072 0.125 L 0.108 0.187 L 0.036 0.187 L 0 0.25 L -0.036 0.187 L -0.108 0.187 L -0.072 0.125 L -0.108 0.062 L -0.036 0.062 L 0 0 Z" pathEditMode="relative" ptsTypes="">
                                      <p:cBhvr>
                                        <p:cTn id="13" dur="2000" fill="hold"/>
                                        <p:tgtEl>
                                          <p:spTgt spid="7">
                                            <p:txEl>
                                              <p:pRg st="0" end="0"/>
                                            </p:txEl>
                                          </p:spTgt>
                                        </p:tgtEl>
                                        <p:attrNameLst>
                                          <p:attrName>ppt_x</p:attrName>
                                          <p:attrName>ppt_y</p:attrName>
                                        </p:attrNameLst>
                                      </p:cBhvr>
                                    </p:animMotion>
                                  </p:childTnLst>
                                </p:cTn>
                              </p:par>
                              <p:par>
                                <p:cTn id="14" presetID="11" presetClass="path" presetSubtype="0" accel="50000" decel="50000" fill="hold" nodeType="withEffect">
                                  <p:stCondLst>
                                    <p:cond delay="0"/>
                                  </p:stCondLst>
                                  <p:childTnLst>
                                    <p:animMotion origin="layout" path="M 0 0 L 0.036 0.062 L 0.108 0.062 L 0.072 0.125 L 0.108 0.187 L 0.036 0.187 L 0 0.25 L -0.036 0.187 L -0.108 0.187 L -0.072 0.125 L -0.108 0.062 L -0.036 0.062 L 0 0 Z" pathEditMode="relative" ptsTypes="">
                                      <p:cBhvr>
                                        <p:cTn id="15" dur="2000" fill="hold"/>
                                        <p:tgtEl>
                                          <p:spTgt spid="7">
                                            <p:txEl>
                                              <p:pRg st="1" end="1"/>
                                            </p:txEl>
                                          </p:spTgt>
                                        </p:tgtEl>
                                        <p:attrNameLst>
                                          <p:attrName>ppt_x</p:attrName>
                                          <p:attrName>ppt_y</p:attrName>
                                        </p:attrNameLst>
                                      </p:cBhvr>
                                    </p:animMotion>
                                  </p:childTnLst>
                                </p:cTn>
                              </p:par>
                              <p:par>
                                <p:cTn id="16" presetID="11" presetClass="path" presetSubtype="0" accel="50000" decel="50000" fill="hold" nodeType="withEffect">
                                  <p:stCondLst>
                                    <p:cond delay="0"/>
                                  </p:stCondLst>
                                  <p:childTnLst>
                                    <p:animMotion origin="layout" path="M 0 0 L 0.036 0.062 L 0.108 0.062 L 0.072 0.125 L 0.108 0.187 L 0.036 0.187 L 0 0.25 L -0.036 0.187 L -0.108 0.187 L -0.072 0.125 L -0.108 0.062 L -0.036 0.062 L 0 0 Z" pathEditMode="relative" ptsTypes="">
                                      <p:cBhvr>
                                        <p:cTn id="17" dur="2000" fill="hold"/>
                                        <p:tgtEl>
                                          <p:spTgt spid="7">
                                            <p:txEl>
                                              <p:pRg st="2" end="2"/>
                                            </p:txEl>
                                          </p:spTgt>
                                        </p:tgtEl>
                                        <p:attrNameLst>
                                          <p:attrName>ppt_x</p:attrName>
                                          <p:attrName>ppt_y</p:attrName>
                                        </p:attrNameLst>
                                      </p:cBhvr>
                                    </p:animMotion>
                                  </p:childTnLst>
                                </p:cTn>
                              </p:par>
                              <p:par>
                                <p:cTn id="18" presetID="11" presetClass="path" presetSubtype="0" accel="50000" decel="50000" fill="hold" nodeType="withEffect">
                                  <p:stCondLst>
                                    <p:cond delay="0"/>
                                  </p:stCondLst>
                                  <p:childTnLst>
                                    <p:animMotion origin="layout" path="M 0 0 L 0.036 0.062 L 0.108 0.062 L 0.072 0.125 L 0.108 0.187 L 0.036 0.187 L 0 0.25 L -0.036 0.187 L -0.108 0.187 L -0.072 0.125 L -0.108 0.062 L -0.036 0.062 L 0 0 Z" pathEditMode="relative" ptsTypes="">
                                      <p:cBhvr>
                                        <p:cTn id="19" dur="2000" fill="hold"/>
                                        <p:tgtEl>
                                          <p:spTgt spid="7">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02A1BE0-65E8-467F-9175-65F6D7F537A6}" type="slidenum">
              <a:rPr lang="tr-TR"/>
              <a:pPr/>
              <a:t>3</a:t>
            </a:fld>
            <a:endParaRPr lang="tr-TR"/>
          </a:p>
        </p:txBody>
      </p:sp>
      <p:sp>
        <p:nvSpPr>
          <p:cNvPr id="4102" name="AutoShape 6"/>
          <p:cNvSpPr>
            <a:spLocks noChangeArrowheads="1"/>
          </p:cNvSpPr>
          <p:nvPr/>
        </p:nvSpPr>
        <p:spPr bwMode="auto">
          <a:xfrm>
            <a:off x="285720" y="571480"/>
            <a:ext cx="8713788" cy="865187"/>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tr-TR">
              <a:effectLst/>
            </a:endParaRPr>
          </a:p>
        </p:txBody>
      </p:sp>
      <p:sp>
        <p:nvSpPr>
          <p:cNvPr id="4103" name="Rectangle 7"/>
          <p:cNvSpPr>
            <a:spLocks noChangeArrowheads="1"/>
          </p:cNvSpPr>
          <p:nvPr/>
        </p:nvSpPr>
        <p:spPr bwMode="auto">
          <a:xfrm>
            <a:off x="571473" y="2143116"/>
            <a:ext cx="8001056" cy="3500462"/>
          </a:xfrm>
          <a:prstGeom prst="rect">
            <a:avLst/>
          </a:prstGeom>
          <a:noFill/>
          <a:ln w="9525">
            <a:noFill/>
            <a:miter lim="800000"/>
            <a:headEnd/>
            <a:tailEnd/>
          </a:ln>
          <a:effectLst/>
        </p:spPr>
        <p:txBody>
          <a:bodyPr/>
          <a:lstStyle/>
          <a:p>
            <a:pPr algn="just"/>
            <a:r>
              <a:rPr lang="tr-TR" sz="2800" dirty="0" smtClean="0"/>
              <a:t>	Muhasebe </a:t>
            </a:r>
            <a:r>
              <a:rPr lang="tr-TR" sz="2800" dirty="0"/>
              <a:t>ve finansman, işletmelerin kuruluşu, faaliyetlerine ait belgelerin tasnifi, kayıt işlemleri, dosyalama ve arşivleme işlemleri, raporlama, analiz etme, dış ticaret mevzuatı, gümrük işlemleri, muhasebe kayıtları, finans ve borsa hizmetleri yeterliklerini kazandırmaya yönelik eğitim ve öğretim verilen alandır.</a:t>
            </a:r>
            <a:endParaRPr lang="tr-TR" sz="2800" dirty="0" smtClean="0"/>
          </a:p>
        </p:txBody>
      </p:sp>
      <p:sp>
        <p:nvSpPr>
          <p:cNvPr id="4104" name="Rectangle 8"/>
          <p:cNvSpPr>
            <a:spLocks noChangeArrowheads="1"/>
          </p:cNvSpPr>
          <p:nvPr/>
        </p:nvSpPr>
        <p:spPr bwMode="auto">
          <a:xfrm>
            <a:off x="928662" y="500042"/>
            <a:ext cx="8642350" cy="1143000"/>
          </a:xfrm>
          <a:prstGeom prst="rect">
            <a:avLst/>
          </a:prstGeom>
          <a:noFill/>
          <a:ln w="9525">
            <a:noFill/>
            <a:miter lim="800000"/>
            <a:headEnd/>
            <a:tailEnd/>
          </a:ln>
          <a:effectLst/>
        </p:spPr>
        <p:txBody>
          <a:bodyPr anchor="ctr"/>
          <a:lstStyle/>
          <a:p>
            <a:r>
              <a:rPr lang="tr-TR" sz="4200" b="1" dirty="0" smtClean="0">
                <a:solidFill>
                  <a:schemeClr val="bg1"/>
                </a:solidFill>
                <a:effectLst>
                  <a:outerShdw blurRad="38100" dist="38100" dir="2700000" algn="tl">
                    <a:srgbClr val="C0C0C0"/>
                  </a:outerShdw>
                </a:effectLst>
              </a:rPr>
              <a:t>MUHASEBE VE FİNANSMAN</a:t>
            </a:r>
            <a:endParaRPr lang="tr-TR" sz="4200" b="1" dirty="0">
              <a:solidFill>
                <a:schemeClr val="bg1"/>
              </a:solidFill>
              <a:effectLst>
                <a:outerShdw blurRad="38100" dist="38100" dir="2700000" algn="tl">
                  <a:srgbClr val="C0C0C0"/>
                </a:outerShdw>
              </a:effectLst>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blinds(horizontal)">
                                      <p:cBhvr>
                                        <p:cTn id="7" dur="500"/>
                                        <p:tgtEl>
                                          <p:spTgt spid="41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BİLGİSAYARLI MUHASEBE ALAN DERSLERİ</a:t>
            </a:r>
            <a:endParaRPr lang="tr-TR" dirty="0"/>
          </a:p>
        </p:txBody>
      </p:sp>
      <p:sp>
        <p:nvSpPr>
          <p:cNvPr id="3" name="2 İçerik Yer Tutucusu"/>
          <p:cNvSpPr>
            <a:spLocks noGrp="1"/>
          </p:cNvSpPr>
          <p:nvPr>
            <p:ph idx="1"/>
          </p:nvPr>
        </p:nvSpPr>
        <p:spPr>
          <a:xfrm>
            <a:off x="457200" y="1600200"/>
            <a:ext cx="6043626" cy="4525963"/>
          </a:xfrm>
        </p:spPr>
        <p:txBody>
          <a:bodyPr/>
          <a:lstStyle/>
          <a:p>
            <a:r>
              <a:rPr lang="tr-TR" dirty="0" smtClean="0"/>
              <a:t>10. SINIFTA </a:t>
            </a:r>
          </a:p>
          <a:p>
            <a:pPr>
              <a:buFont typeface="Wingdings" pitchFamily="2" charset="2"/>
              <a:buChar char="Ø"/>
            </a:pPr>
            <a:r>
              <a:rPr lang="tr-TR" dirty="0" smtClean="0"/>
              <a:t>TEMEL MUHASEBE</a:t>
            </a:r>
          </a:p>
          <a:p>
            <a:pPr>
              <a:buFont typeface="Wingdings" pitchFamily="2" charset="2"/>
              <a:buChar char="Ø"/>
            </a:pPr>
            <a:r>
              <a:rPr lang="tr-TR" dirty="0" smtClean="0"/>
              <a:t>STANDART TÜRK KLAVYESİ</a:t>
            </a:r>
          </a:p>
          <a:p>
            <a:pPr>
              <a:buFont typeface="Wingdings" pitchFamily="2" charset="2"/>
              <a:buChar char="Ø"/>
            </a:pPr>
            <a:r>
              <a:rPr lang="tr-TR" dirty="0" smtClean="0"/>
              <a:t>MESLEKİ MATEMATİK</a:t>
            </a:r>
          </a:p>
          <a:p>
            <a:pPr>
              <a:buFont typeface="Wingdings" pitchFamily="2" charset="2"/>
              <a:buChar char="Ø"/>
            </a:pPr>
            <a:r>
              <a:rPr lang="tr-TR" dirty="0" smtClean="0"/>
              <a:t>OFİS PROGRAMLARI</a:t>
            </a:r>
            <a:endParaRPr lang="tr-T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noGrp="1"/>
          </p:cNvSpPr>
          <p:nvPr>
            <p:ph idx="1"/>
          </p:nvPr>
        </p:nvSpPr>
        <p:spPr>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11. SINIFTA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GENEL  MUHASEBE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ŞİRKETLER MUHASEBESİ</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BİLGİSAYARLI MUHASEBE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3200" b="0" i="0" u="none" strike="noStrike" kern="1200" cap="none" spc="0" normalizeH="0" baseline="0" noProof="0" dirty="0" smtClean="0">
                <a:ln>
                  <a:noFill/>
                </a:ln>
                <a:solidFill>
                  <a:schemeClr val="tx1"/>
                </a:solidFill>
                <a:effectLst/>
                <a:uLnTx/>
                <a:uFillTx/>
                <a:latin typeface="+mn-lt"/>
                <a:ea typeface="+mn-ea"/>
                <a:cs typeface="+mn-cs"/>
              </a:rPr>
              <a:t>MESLEKİ YABANCI DİL</a:t>
            </a:r>
          </a:p>
        </p:txBody>
      </p:sp>
      <p:pic>
        <p:nvPicPr>
          <p:cNvPr id="6146" name="Picture 2"/>
          <p:cNvPicPr>
            <a:picLocks noChangeAspect="1" noChangeArrowheads="1"/>
          </p:cNvPicPr>
          <p:nvPr/>
        </p:nvPicPr>
        <p:blipFill>
          <a:blip r:embed="rId2"/>
          <a:srcRect/>
          <a:stretch>
            <a:fillRect/>
          </a:stretch>
        </p:blipFill>
        <p:spPr bwMode="auto">
          <a:xfrm>
            <a:off x="4429124" y="500042"/>
            <a:ext cx="2886075" cy="1638300"/>
          </a:xfrm>
          <a:prstGeom prst="rect">
            <a:avLst/>
          </a:prstGeom>
          <a:noFill/>
          <a:ln w="9525">
            <a:noFill/>
            <a:miter lim="800000"/>
            <a:headEnd/>
            <a:tailEnd/>
          </a:ln>
          <a:effectLst/>
        </p:spPr>
      </p:pic>
      <p:pic>
        <p:nvPicPr>
          <p:cNvPr id="6147" name="Picture 3" descr="C:\Program Files (x86)\Microsoft Office\MEDIA\CAGCAT10\j0292020.wmf"/>
          <p:cNvPicPr>
            <a:picLocks noChangeAspect="1" noChangeArrowheads="1"/>
          </p:cNvPicPr>
          <p:nvPr/>
        </p:nvPicPr>
        <p:blipFill>
          <a:blip r:embed="rId3"/>
          <a:srcRect/>
          <a:stretch>
            <a:fillRect/>
          </a:stretch>
        </p:blipFill>
        <p:spPr bwMode="auto">
          <a:xfrm>
            <a:off x="5929322" y="2714620"/>
            <a:ext cx="1869034" cy="1773936"/>
          </a:xfrm>
          <a:prstGeom prst="rect">
            <a:avLst/>
          </a:prstGeom>
          <a:noFill/>
        </p:spPr>
      </p:pic>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r>
              <a:rPr lang="tr-TR" dirty="0" smtClean="0"/>
              <a:t>12. SINIF TA İSE</a:t>
            </a:r>
          </a:p>
          <a:p>
            <a:pPr>
              <a:buFont typeface="Wingdings" pitchFamily="2" charset="2"/>
              <a:buChar char="Ø"/>
            </a:pPr>
            <a:r>
              <a:rPr lang="tr-TR" dirty="0" smtClean="0"/>
              <a:t>HAFTANIN 3 GÜNÜ İŞLETMELERDE MESLEKİ EĞİTİM UYGULAMASI</a:t>
            </a:r>
          </a:p>
          <a:p>
            <a:pPr>
              <a:buFont typeface="Wingdings" pitchFamily="2" charset="2"/>
              <a:buChar char="Ø"/>
            </a:pPr>
            <a:endParaRPr lang="tr-TR" dirty="0"/>
          </a:p>
          <a:p>
            <a:pPr>
              <a:buFont typeface="Wingdings" pitchFamily="2" charset="2"/>
              <a:buChar char="Ø"/>
            </a:pPr>
            <a:endParaRPr lang="tr-TR" dirty="0" smtClean="0"/>
          </a:p>
          <a:p>
            <a:pPr>
              <a:buFont typeface="Wingdings" pitchFamily="2" charset="2"/>
              <a:buChar char="Ø"/>
            </a:pPr>
            <a:endParaRPr lang="tr-TR" dirty="0" smtClean="0"/>
          </a:p>
          <a:p>
            <a:pPr>
              <a:buFont typeface="Wingdings" pitchFamily="2" charset="2"/>
              <a:buChar char="Ø"/>
            </a:pPr>
            <a:endParaRPr lang="tr-TR" dirty="0"/>
          </a:p>
          <a:p>
            <a:pPr>
              <a:buFont typeface="Wingdings" pitchFamily="2" charset="2"/>
              <a:buChar char="Ø"/>
            </a:pPr>
            <a:endParaRPr lang="tr-TR" dirty="0" smtClean="0"/>
          </a:p>
          <a:p>
            <a:pPr>
              <a:buFont typeface="Wingdings" pitchFamily="2" charset="2"/>
              <a:buChar char="Ø"/>
            </a:pPr>
            <a:r>
              <a:rPr lang="tr-TR" dirty="0" smtClean="0"/>
              <a:t>MALİYET MUHASEBESİ VE DİĞER DERSLER</a:t>
            </a:r>
          </a:p>
          <a:p>
            <a:pPr>
              <a:buNone/>
            </a:pPr>
            <a:endParaRPr lang="tr-TR" dirty="0"/>
          </a:p>
        </p:txBody>
      </p:sp>
      <p:pic>
        <p:nvPicPr>
          <p:cNvPr id="7170" name="Picture 2"/>
          <p:cNvPicPr>
            <a:picLocks noChangeAspect="1" noChangeArrowheads="1"/>
          </p:cNvPicPr>
          <p:nvPr/>
        </p:nvPicPr>
        <p:blipFill>
          <a:blip r:embed="rId2"/>
          <a:srcRect/>
          <a:stretch>
            <a:fillRect/>
          </a:stretch>
        </p:blipFill>
        <p:spPr bwMode="auto">
          <a:xfrm>
            <a:off x="4714876" y="2571744"/>
            <a:ext cx="2647950" cy="169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02A1BE0-65E8-467F-9175-65F6D7F537A6}" type="slidenum">
              <a:rPr lang="tr-TR">
                <a:solidFill>
                  <a:srgbClr val="000000"/>
                </a:solidFill>
              </a:rPr>
              <a:pPr/>
              <a:t>7</a:t>
            </a:fld>
            <a:endParaRPr lang="tr-TR">
              <a:solidFill>
                <a:srgbClr val="000000"/>
              </a:solidFill>
            </a:endParaRPr>
          </a:p>
        </p:txBody>
      </p:sp>
      <p:sp>
        <p:nvSpPr>
          <p:cNvPr id="4101" name="AutoShape 5"/>
          <p:cNvSpPr>
            <a:spLocks noChangeArrowheads="1"/>
          </p:cNvSpPr>
          <p:nvPr/>
        </p:nvSpPr>
        <p:spPr bwMode="auto">
          <a:xfrm>
            <a:off x="250825" y="1846263"/>
            <a:ext cx="8497639" cy="4103017"/>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endParaRPr lang="tr-TR" dirty="0">
              <a:solidFill>
                <a:srgbClr val="000000"/>
              </a:solidFill>
              <a:effectLst/>
            </a:endParaRPr>
          </a:p>
        </p:txBody>
      </p:sp>
      <p:sp>
        <p:nvSpPr>
          <p:cNvPr id="4102" name="AutoShape 6"/>
          <p:cNvSpPr>
            <a:spLocks noChangeArrowheads="1"/>
          </p:cNvSpPr>
          <p:nvPr/>
        </p:nvSpPr>
        <p:spPr bwMode="auto">
          <a:xfrm>
            <a:off x="250825" y="188913"/>
            <a:ext cx="8713788" cy="865187"/>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tr-TR">
              <a:solidFill>
                <a:srgbClr val="000000"/>
              </a:solidFill>
              <a:effectLst/>
            </a:endParaRPr>
          </a:p>
        </p:txBody>
      </p:sp>
      <p:sp>
        <p:nvSpPr>
          <p:cNvPr id="4103" name="Rectangle 7"/>
          <p:cNvSpPr>
            <a:spLocks noChangeArrowheads="1"/>
          </p:cNvSpPr>
          <p:nvPr/>
        </p:nvSpPr>
        <p:spPr bwMode="auto">
          <a:xfrm>
            <a:off x="-241052" y="2132856"/>
            <a:ext cx="9109075" cy="4392736"/>
          </a:xfrm>
          <a:prstGeom prst="rect">
            <a:avLst/>
          </a:prstGeom>
          <a:noFill/>
          <a:ln w="9525">
            <a:noFill/>
            <a:miter lim="800000"/>
            <a:headEnd/>
            <a:tailEnd/>
          </a:ln>
          <a:effectLst/>
        </p:spPr>
        <p:txBody>
          <a:bodyPr/>
          <a:lstStyle/>
          <a:p>
            <a:pPr marL="342900" indent="-342900" algn="ctr">
              <a:buFont typeface="Wingdings" pitchFamily="2" charset="2"/>
              <a:buChar char="ü"/>
            </a:pPr>
            <a:r>
              <a:rPr lang="tr-TR" sz="2400" dirty="0" smtClean="0">
                <a:solidFill>
                  <a:schemeClr val="bg1"/>
                </a:solidFill>
                <a:effectLst/>
                <a:latin typeface="Comic Sans MS"/>
                <a:ea typeface="Calibri"/>
                <a:cs typeface="Times New Roman"/>
              </a:rPr>
              <a:t>Mezun </a:t>
            </a:r>
            <a:r>
              <a:rPr lang="tr-TR" sz="2400" dirty="0">
                <a:solidFill>
                  <a:schemeClr val="bg1"/>
                </a:solidFill>
                <a:effectLst/>
                <a:latin typeface="Comic Sans MS"/>
                <a:ea typeface="Calibri"/>
                <a:cs typeface="Times New Roman"/>
              </a:rPr>
              <a:t>olan öğrenciye alanda/dalda diploma </a:t>
            </a:r>
            <a:r>
              <a:rPr lang="tr-TR" sz="2400" dirty="0" smtClean="0">
                <a:solidFill>
                  <a:schemeClr val="bg1"/>
                </a:solidFill>
                <a:effectLst/>
                <a:latin typeface="Comic Sans MS"/>
                <a:ea typeface="Calibri"/>
                <a:cs typeface="Times New Roman"/>
              </a:rPr>
              <a:t>verilir.</a:t>
            </a:r>
          </a:p>
          <a:p>
            <a:pPr marL="800100" lvl="1" indent="-342900" algn="ctr">
              <a:buFont typeface="Wingdings" pitchFamily="2" charset="2"/>
              <a:buChar char="ü"/>
            </a:pPr>
            <a:r>
              <a:rPr lang="tr-TR" sz="2400" dirty="0" smtClean="0">
                <a:solidFill>
                  <a:schemeClr val="bg1"/>
                </a:solidFill>
                <a:effectLst/>
                <a:latin typeface="Comic Sans MS"/>
                <a:ea typeface="Calibri"/>
                <a:cs typeface="Times New Roman"/>
              </a:rPr>
              <a:t>Öğrencinin </a:t>
            </a:r>
            <a:r>
              <a:rPr lang="tr-TR" sz="2400" dirty="0">
                <a:solidFill>
                  <a:schemeClr val="bg1"/>
                </a:solidFill>
                <a:effectLst/>
                <a:latin typeface="Comic Sans MS"/>
                <a:ea typeface="Calibri"/>
                <a:cs typeface="Times New Roman"/>
              </a:rPr>
              <a:t>seçtiği dal ile ilgili aldığı tüm dersler ve modüller diploma ekinde belirtilir.</a:t>
            </a:r>
            <a:endParaRPr lang="tr-TR" sz="2400" dirty="0">
              <a:solidFill>
                <a:schemeClr val="bg1"/>
              </a:solidFill>
              <a:effectLst/>
            </a:endParaRPr>
          </a:p>
        </p:txBody>
      </p:sp>
      <p:sp>
        <p:nvSpPr>
          <p:cNvPr id="4104" name="Rectangle 8"/>
          <p:cNvSpPr>
            <a:spLocks noChangeArrowheads="1"/>
          </p:cNvSpPr>
          <p:nvPr/>
        </p:nvSpPr>
        <p:spPr bwMode="auto">
          <a:xfrm>
            <a:off x="642910" y="0"/>
            <a:ext cx="8642350" cy="1143000"/>
          </a:xfrm>
          <a:prstGeom prst="rect">
            <a:avLst/>
          </a:prstGeom>
          <a:noFill/>
          <a:ln w="9525">
            <a:noFill/>
            <a:miter lim="800000"/>
            <a:headEnd/>
            <a:tailEnd/>
          </a:ln>
          <a:effectLst/>
        </p:spPr>
        <p:txBody>
          <a:bodyPr anchor="ctr"/>
          <a:lstStyle/>
          <a:p>
            <a:r>
              <a:rPr lang="tr-TR" sz="4200" b="1" dirty="0">
                <a:solidFill>
                  <a:schemeClr val="bg1"/>
                </a:solidFill>
                <a:effectLst>
                  <a:outerShdw blurRad="38100" dist="38100" dir="2700000" algn="tl">
                    <a:srgbClr val="C0C0C0"/>
                  </a:outerShdw>
                </a:effectLst>
              </a:rPr>
              <a:t>MUHASEBE VE FİNANSMAN</a:t>
            </a:r>
          </a:p>
        </p:txBody>
      </p:sp>
      <p:sp>
        <p:nvSpPr>
          <p:cNvPr id="7" name="AutoShape 6"/>
          <p:cNvSpPr>
            <a:spLocks noChangeArrowheads="1"/>
          </p:cNvSpPr>
          <p:nvPr/>
        </p:nvSpPr>
        <p:spPr bwMode="auto">
          <a:xfrm>
            <a:off x="1714480" y="1214422"/>
            <a:ext cx="4960863" cy="567407"/>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r>
              <a:rPr lang="tr-TR" b="1" dirty="0" smtClean="0">
                <a:solidFill>
                  <a:schemeClr val="bg1"/>
                </a:solidFill>
                <a:effectLst/>
              </a:rPr>
              <a:t>BELGELENDİRME</a:t>
            </a:r>
            <a:endParaRPr lang="tr-TR" b="1" dirty="0">
              <a:solidFill>
                <a:schemeClr val="bg1"/>
              </a:solidFill>
              <a:effectLst/>
            </a:endParaRPr>
          </a:p>
        </p:txBody>
      </p:sp>
      <p:pic>
        <p:nvPicPr>
          <p:cNvPr id="2" name="Resim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212691" y="3501008"/>
            <a:ext cx="2790056" cy="1944216"/>
          </a:xfrm>
          <a:prstGeom prst="rect">
            <a:avLst/>
          </a:prstGeom>
          <a:ln w="22225">
            <a:solidFill>
              <a:srgbClr val="008000"/>
            </a:solidFill>
          </a:ln>
        </p:spPr>
      </p:pic>
    </p:spTree>
    <p:extLst>
      <p:ext uri="{BB962C8B-B14F-4D97-AF65-F5344CB8AC3E}">
        <p14:creationId xmlns="" xmlns:p14="http://schemas.microsoft.com/office/powerpoint/2010/main" val="249513846"/>
      </p:ext>
    </p:extLst>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slide(fromBottom)">
                                      <p:cBhvr>
                                        <p:cTn id="7" dur="500"/>
                                        <p:tgtEl>
                                          <p:spTgt spid="4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103">
                                            <p:txEl>
                                              <p:pRg st="1" end="1"/>
                                            </p:txEl>
                                          </p:spTgt>
                                        </p:tgtEl>
                                        <p:attrNameLst>
                                          <p:attrName>style.visibility</p:attrName>
                                        </p:attrNameLst>
                                      </p:cBhvr>
                                      <p:to>
                                        <p:strVal val="visible"/>
                                      </p:to>
                                    </p:set>
                                    <p:animEffect transition="in" filter="slide(fromBottom)">
                                      <p:cBhvr>
                                        <p:cTn id="12" dur="500"/>
                                        <p:tgtEl>
                                          <p:spTgt spid="41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02A1BE0-65E8-467F-9175-65F6D7F537A6}" type="slidenum">
              <a:rPr lang="tr-TR">
                <a:solidFill>
                  <a:srgbClr val="000000"/>
                </a:solidFill>
              </a:rPr>
              <a:pPr/>
              <a:t>8</a:t>
            </a:fld>
            <a:endParaRPr lang="tr-TR">
              <a:solidFill>
                <a:srgbClr val="000000"/>
              </a:solidFill>
            </a:endParaRPr>
          </a:p>
        </p:txBody>
      </p:sp>
      <p:sp>
        <p:nvSpPr>
          <p:cNvPr id="4103" name="Rectangle 7"/>
          <p:cNvSpPr>
            <a:spLocks noChangeArrowheads="1"/>
          </p:cNvSpPr>
          <p:nvPr/>
        </p:nvSpPr>
        <p:spPr bwMode="auto">
          <a:xfrm>
            <a:off x="642910" y="2214554"/>
            <a:ext cx="9109075" cy="4176712"/>
          </a:xfrm>
          <a:prstGeom prst="rect">
            <a:avLst/>
          </a:prstGeom>
          <a:noFill/>
          <a:ln w="9525">
            <a:noFill/>
            <a:miter lim="800000"/>
            <a:headEnd/>
            <a:tailEnd/>
          </a:ln>
          <a:effectLst/>
        </p:spPr>
        <p:txBody>
          <a:bodyPr/>
          <a:lstStyle/>
          <a:p>
            <a:r>
              <a:rPr lang="tr-TR" sz="2800" dirty="0" smtClean="0">
                <a:solidFill>
                  <a:srgbClr val="000000"/>
                </a:solidFill>
                <a:effectLst/>
                <a:latin typeface="Comic Sans MS"/>
                <a:ea typeface="Calibri"/>
                <a:cs typeface="Times New Roman"/>
              </a:rPr>
              <a:t/>
            </a:r>
            <a:br>
              <a:rPr lang="tr-TR" sz="2800" dirty="0" smtClean="0">
                <a:solidFill>
                  <a:srgbClr val="000000"/>
                </a:solidFill>
                <a:effectLst/>
                <a:latin typeface="Comic Sans MS"/>
                <a:ea typeface="Calibri"/>
                <a:cs typeface="Times New Roman"/>
              </a:rPr>
            </a:br>
            <a:endParaRPr lang="tr-TR" sz="2800" dirty="0" smtClean="0">
              <a:solidFill>
                <a:srgbClr val="000000"/>
              </a:solidFill>
            </a:endParaRPr>
          </a:p>
        </p:txBody>
      </p:sp>
      <p:sp>
        <p:nvSpPr>
          <p:cNvPr id="9" name="8 Metin kutusu"/>
          <p:cNvSpPr txBox="1"/>
          <p:nvPr/>
        </p:nvSpPr>
        <p:spPr>
          <a:xfrm>
            <a:off x="571472" y="928670"/>
            <a:ext cx="3143272" cy="5262979"/>
          </a:xfrm>
          <a:prstGeom prst="rect">
            <a:avLst/>
          </a:prstGeom>
          <a:noFill/>
        </p:spPr>
        <p:txBody>
          <a:bodyPr wrap="square" rtlCol="0">
            <a:spAutoFit/>
          </a:bodyPr>
          <a:lstStyle/>
          <a:p>
            <a:r>
              <a:rPr lang="tr-TR" sz="2400" dirty="0"/>
              <a:t>Muhasebe, finans ve borsa hizmetleri tüm sektörlerin vazgeçilmez bir parçasıdır. Teknolojik gelişmelere paralel olarak bu meslek de aynı hızla gelişmeye ve değişmeye devam etmektedir. Muhasebe ve finansman hizmetleri bilgisayar ortamında yapılmaktadır.</a:t>
            </a:r>
          </a:p>
        </p:txBody>
      </p:sp>
      <p:pic>
        <p:nvPicPr>
          <p:cNvPr id="1026" name="Picture 2"/>
          <p:cNvPicPr>
            <a:picLocks noChangeAspect="1" noChangeArrowheads="1"/>
          </p:cNvPicPr>
          <p:nvPr/>
        </p:nvPicPr>
        <p:blipFill>
          <a:blip r:embed="rId2"/>
          <a:srcRect/>
          <a:stretch>
            <a:fillRect/>
          </a:stretch>
        </p:blipFill>
        <p:spPr bwMode="auto">
          <a:xfrm>
            <a:off x="4286248" y="1285860"/>
            <a:ext cx="4310065" cy="4286280"/>
          </a:xfrm>
          <a:prstGeom prst="rect">
            <a:avLst/>
          </a:prstGeom>
          <a:noFill/>
          <a:ln w="9525">
            <a:noFill/>
            <a:miter lim="800000"/>
            <a:headEnd/>
            <a:tailEnd/>
          </a:ln>
          <a:effectLst/>
        </p:spPr>
      </p:pic>
    </p:spTree>
    <p:extLst>
      <p:ext uri="{BB962C8B-B14F-4D97-AF65-F5344CB8AC3E}">
        <p14:creationId xmlns="" xmlns:p14="http://schemas.microsoft.com/office/powerpoint/2010/main" val="224500922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blinds(horizontal)">
                                      <p:cBhvr>
                                        <p:cTn id="7" dur="500"/>
                                        <p:tgtEl>
                                          <p:spTgt spid="41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02A1BE0-65E8-467F-9175-65F6D7F537A6}" type="slidenum">
              <a:rPr lang="tr-TR"/>
              <a:pPr/>
              <a:t>9</a:t>
            </a:fld>
            <a:endParaRPr lang="tr-TR"/>
          </a:p>
        </p:txBody>
      </p:sp>
      <p:sp>
        <p:nvSpPr>
          <p:cNvPr id="4103" name="Rectangle 7"/>
          <p:cNvSpPr>
            <a:spLocks noChangeArrowheads="1"/>
          </p:cNvSpPr>
          <p:nvPr/>
        </p:nvSpPr>
        <p:spPr bwMode="auto">
          <a:xfrm>
            <a:off x="357158" y="2214554"/>
            <a:ext cx="8501090" cy="2428892"/>
          </a:xfrm>
          <a:prstGeom prst="rect">
            <a:avLst/>
          </a:prstGeom>
          <a:noFill/>
          <a:ln w="9525">
            <a:noFill/>
            <a:miter lim="800000"/>
            <a:headEnd/>
            <a:tailEnd/>
          </a:ln>
          <a:effectLst/>
        </p:spPr>
        <p:txBody>
          <a:bodyPr/>
          <a:lstStyle/>
          <a:p>
            <a:r>
              <a:rPr lang="tr-TR" sz="2400" dirty="0"/>
              <a:t>Serbest Muhasebecilik, Serbest Muhasebeci, Mali Müşavirlik ve Yeminli Mali Müşavirlik Kanunu, meslek içinde kademelendirme getirdiğinden muhasebe ve finansman alanından mezun olanlar Kanunda belirtilen şartları yerine getirmek suretiyle bu unvanları kazanabilirler.</a:t>
            </a:r>
            <a:endParaRPr lang="tr-TR" sz="2400" dirty="0">
              <a:effectLst/>
            </a:endParaRPr>
          </a:p>
        </p:txBody>
      </p:sp>
      <p:pic>
        <p:nvPicPr>
          <p:cNvPr id="2050" name="Picture 2" descr="C:\Program Files (x86)\Microsoft Office\MEDIA\CAGCAT10\j0205582.wmf"/>
          <p:cNvPicPr>
            <a:picLocks noChangeAspect="1" noChangeArrowheads="1"/>
          </p:cNvPicPr>
          <p:nvPr/>
        </p:nvPicPr>
        <p:blipFill>
          <a:blip r:embed="rId2"/>
          <a:srcRect/>
          <a:stretch>
            <a:fillRect/>
          </a:stretch>
        </p:blipFill>
        <p:spPr bwMode="auto">
          <a:xfrm>
            <a:off x="285720" y="0"/>
            <a:ext cx="1776679" cy="1630375"/>
          </a:xfrm>
          <a:prstGeom prst="rect">
            <a:avLst/>
          </a:prstGeom>
          <a:noFill/>
        </p:spPr>
      </p:pic>
      <p:pic>
        <p:nvPicPr>
          <p:cNvPr id="2052" name="Picture 4" descr="C:\Program Files (x86)\Microsoft Office\MEDIA\CAGCAT10\j0292020.wmf"/>
          <p:cNvPicPr>
            <a:picLocks noChangeAspect="1" noChangeArrowheads="1"/>
          </p:cNvPicPr>
          <p:nvPr/>
        </p:nvPicPr>
        <p:blipFill>
          <a:blip r:embed="rId3"/>
          <a:srcRect/>
          <a:stretch>
            <a:fillRect/>
          </a:stretch>
        </p:blipFill>
        <p:spPr bwMode="auto">
          <a:xfrm>
            <a:off x="6500826" y="4500570"/>
            <a:ext cx="1869034" cy="1773936"/>
          </a:xfrm>
          <a:prstGeom prst="rect">
            <a:avLst/>
          </a:prstGeom>
          <a:noFill/>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slide(fromBottom)">
                                      <p:cBhvr>
                                        <p:cTn id="7" dur="500"/>
                                        <p:tgtEl>
                                          <p:spTgt spid="41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294</Words>
  <Application>Microsoft Office PowerPoint</Application>
  <PresentationFormat>Ekran Gösterisi (4:3)</PresentationFormat>
  <Paragraphs>75</Paragraphs>
  <Slides>14</Slides>
  <Notes>2</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Slayt 1</vt:lpstr>
      <vt:lpstr>Slayt 2</vt:lpstr>
      <vt:lpstr>Slayt 3</vt:lpstr>
      <vt:lpstr>BİLGİSAYARLI MUHASEBE ALAN DERSLERİ</vt:lpstr>
      <vt:lpstr>Slayt 5</vt:lpstr>
      <vt:lpstr>Slayt 6</vt:lpstr>
      <vt:lpstr>Slayt 7</vt:lpstr>
      <vt:lpstr>Slayt 8</vt:lpstr>
      <vt:lpstr>Slayt 9</vt:lpstr>
      <vt:lpstr>Slayt 10</vt:lpstr>
      <vt:lpstr>Slayt 11</vt:lpstr>
      <vt:lpstr>TERCİH EDİLEBİLECEK YÜKSEKÖĞRETİM  PROGRAMLARI</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Kullanıcısı</dc:creator>
  <cp:lastModifiedBy>Windows Kullanıcısı</cp:lastModifiedBy>
  <cp:revision>4</cp:revision>
  <dcterms:created xsi:type="dcterms:W3CDTF">2020-09-08T07:48:04Z</dcterms:created>
  <dcterms:modified xsi:type="dcterms:W3CDTF">2020-09-08T08:19:39Z</dcterms:modified>
</cp:coreProperties>
</file>